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85" r:id="rId3"/>
    <p:sldId id="284" r:id="rId4"/>
    <p:sldId id="283" r:id="rId5"/>
    <p:sldId id="286" r:id="rId6"/>
    <p:sldId id="287" r:id="rId7"/>
    <p:sldId id="288" r:id="rId8"/>
    <p:sldId id="289" r:id="rId9"/>
    <p:sldId id="291" r:id="rId10"/>
    <p:sldId id="290" r:id="rId11"/>
    <p:sldId id="292" r:id="rId12"/>
    <p:sldId id="293" r:id="rId13"/>
    <p:sldId id="294" r:id="rId14"/>
    <p:sldId id="295" r:id="rId15"/>
  </p:sldIdLst>
  <p:sldSz cx="12188825" cy="6858000"/>
  <p:notesSz cx="6858000" cy="9144000"/>
  <p:embeddedFontLst>
    <p:embeddedFont>
      <p:font typeface="Amasis MT Pro Medium" panose="02040604050005020304" pitchFamily="18" charset="0"/>
      <p:regular r:id="rId17"/>
      <p: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entury Gothic" panose="020B0502020202020204" pitchFamily="34" charset="0"/>
      <p:regular r:id="rId23"/>
      <p:bold r:id="rId24"/>
      <p:italic r:id="rId25"/>
      <p:boldItalic r:id="rId26"/>
    </p:embeddedFont>
    <p:embeddedFont>
      <p:font typeface="Georgia" panose="02040502050405020303" pitchFamily="18" charset="0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  <p:embeddedFont>
      <p:font typeface="Roboto Black" panose="02000000000000000000" pitchFamily="2" charset="0"/>
      <p:bold r:id="rId35"/>
      <p:boldItalic r:id="rId36"/>
    </p:embeddedFont>
    <p:embeddedFont>
      <p:font typeface="Roboto Light" panose="02000000000000000000" pitchFamily="2" charset="0"/>
      <p:regular r:id="rId37"/>
      <p: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696">
          <p15:clr>
            <a:srgbClr val="A4A3A4"/>
          </p15:clr>
        </p15:guide>
        <p15:guide id="2" pos="143">
          <p15:clr>
            <a:srgbClr val="A4A3A4"/>
          </p15:clr>
        </p15:guide>
        <p15:guide id="3" pos="7535">
          <p15:clr>
            <a:srgbClr val="A4A3A4"/>
          </p15:clr>
        </p15:guide>
        <p15:guide id="4" orient="horz" pos="3984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53" roundtripDataSignature="AMtx7mh3pcqqPeBAAkE6tF/CW2HmCgwYx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5" autoAdjust="0"/>
    <p:restoredTop sz="74494" autoAdjust="0"/>
  </p:normalViewPr>
  <p:slideViewPr>
    <p:cSldViewPr snapToGrid="0">
      <p:cViewPr varScale="1">
        <p:scale>
          <a:sx n="63" d="100"/>
          <a:sy n="63" d="100"/>
        </p:scale>
        <p:origin x="656" y="64"/>
      </p:cViewPr>
      <p:guideLst>
        <p:guide orient="horz" pos="696"/>
        <p:guide pos="143"/>
        <p:guide pos="7535"/>
        <p:guide orient="horz" pos="39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53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1" name="Google Shape;7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2" name="Google Shape;72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479068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" dirty="0"/>
              <a:t>Falls Fire, Califórnia, EUA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7410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pt" b="1" dirty="0"/>
              <a:t>Incêndios ativos observados pelo VIIRS, janeiro a setembro de 2021</a:t>
            </a:r>
          </a:p>
          <a:p>
            <a:r>
              <a:rPr lang="pt" dirty="0"/>
              <a:t>Fonte: https://svs.gsfc.nasa.gov/4945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59996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0F02CDF4-DCCB-40BA-810E-CF5D7077E3D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4476"/>
          <a:stretch/>
        </p:blipFill>
        <p:spPr>
          <a:xfrm>
            <a:off x="-64" y="0"/>
            <a:ext cx="12188889" cy="4606396"/>
          </a:xfrm>
          <a:prstGeom prst="rect">
            <a:avLst/>
          </a:prstGeom>
        </p:spPr>
      </p:pic>
      <p:sp>
        <p:nvSpPr>
          <p:cNvPr id="14" name="Google Shape;14;p28"/>
          <p:cNvSpPr txBox="1">
            <a:spLocks noGrp="1"/>
          </p:cNvSpPr>
          <p:nvPr>
            <p:ph type="ctrTitle"/>
          </p:nvPr>
        </p:nvSpPr>
        <p:spPr>
          <a:xfrm>
            <a:off x="1869242" y="4809507"/>
            <a:ext cx="9597290" cy="730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rmAutofit/>
          </a:bodyPr>
          <a:lstStyle>
            <a:lvl1pPr lv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6" name="Google Shape;16;p28"/>
          <p:cNvSpPr txBox="1">
            <a:spLocks noGrp="1"/>
          </p:cNvSpPr>
          <p:nvPr>
            <p:ph type="body" idx="1"/>
          </p:nvPr>
        </p:nvSpPr>
        <p:spPr>
          <a:xfrm>
            <a:off x="1868574" y="5636267"/>
            <a:ext cx="9598611" cy="439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ctr" anchorCtr="0">
            <a:no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None/>
              <a:defRPr sz="20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  <a:sym typeface="Century Gothic"/>
              </a:defRPr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17" name="Google Shape;17;p28"/>
          <p:cNvSpPr txBox="1">
            <a:spLocks noGrp="1"/>
          </p:cNvSpPr>
          <p:nvPr>
            <p:ph type="body" idx="2"/>
          </p:nvPr>
        </p:nvSpPr>
        <p:spPr>
          <a:xfrm>
            <a:off x="1868574" y="6172083"/>
            <a:ext cx="9598611" cy="439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ctr" anchorCtr="0">
            <a:no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None/>
              <a:defRPr sz="2000">
                <a:latin typeface="Roboto" panose="020B0604020202020204" pitchFamily="2" charset="0"/>
                <a:ea typeface="Roboto" panose="020B0604020202020204" pitchFamily="2" charset="0"/>
                <a:cs typeface="Roboto" panose="020B0604020202020204" pitchFamily="2" charset="0"/>
                <a:sym typeface="Century Gothic"/>
              </a:defRPr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lvl="2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lvl="3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lvl="4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entury Gothic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cxnSp>
        <p:nvCxnSpPr>
          <p:cNvPr id="18" name="Google Shape;18;p28"/>
          <p:cNvCxnSpPr/>
          <p:nvPr/>
        </p:nvCxnSpPr>
        <p:spPr>
          <a:xfrm>
            <a:off x="-64" y="4606401"/>
            <a:ext cx="12188952" cy="0"/>
          </a:xfrm>
          <a:prstGeom prst="straightConnector1">
            <a:avLst/>
          </a:prstGeom>
          <a:noFill/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sic Content">
  <p:cSld name="Basic Conten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9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1">
                <a:latin typeface="Roboto" panose="020B0604020202020204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4" name="Google Shape;24;p29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1170432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3810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Roboto" panose="020B0604020202020204" pitchFamily="2" charset="0"/>
              </a:defRPr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25" name="Google Shape;25;p29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National Aeronautics and Space Administration</a:t>
            </a:r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6" name="Google Shape;26;p29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A826EB84-CACF-4D46-985D-013271A123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251096" y="6239620"/>
            <a:ext cx="1017242" cy="50862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Basic Content">
  <p:cSld name="2_Basic Conte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2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1">
                <a:latin typeface="Roboto" panose="020B0604020202020204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1" name="Google Shape;41;p32"/>
          <p:cNvSpPr txBox="1">
            <a:spLocks noGrp="1"/>
          </p:cNvSpPr>
          <p:nvPr>
            <p:ph type="body" idx="1"/>
          </p:nvPr>
        </p:nvSpPr>
        <p:spPr>
          <a:xfrm>
            <a:off x="242252" y="1447799"/>
            <a:ext cx="11704320" cy="4724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3810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Roboto" panose="020B0604020202020204" pitchFamily="2" charset="0"/>
              </a:defRPr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2" name="Google Shape;42;p32"/>
          <p:cNvSpPr txBox="1">
            <a:spLocks noGrp="1"/>
          </p:cNvSpPr>
          <p:nvPr>
            <p:ph type="body" idx="2"/>
          </p:nvPr>
        </p:nvSpPr>
        <p:spPr>
          <a:xfrm>
            <a:off x="242252" y="854075"/>
            <a:ext cx="11704320" cy="514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  <a:defRPr b="1">
                <a:latin typeface="Roboto" panose="020B0604020202020204" pitchFamily="2" charset="0"/>
              </a:defRPr>
            </a:lvl1pPr>
            <a:lvl2pPr marL="914400" lvl="1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3" name="Google Shape;43;p32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4" name="Google Shape;44;p32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45" name="Google Shape;45;p3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Basic Content">
  <p:cSld name="3_Basic Conten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3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1">
                <a:latin typeface="Roboto" panose="020B0604020202020204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48" name="Google Shape;48;p33"/>
          <p:cNvSpPr txBox="1">
            <a:spLocks noGrp="1"/>
          </p:cNvSpPr>
          <p:nvPr>
            <p:ph type="body" idx="1"/>
          </p:nvPr>
        </p:nvSpPr>
        <p:spPr>
          <a:xfrm>
            <a:off x="242252" y="1447799"/>
            <a:ext cx="5806440" cy="47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3810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Roboto" panose="020B0604020202020204" pitchFamily="2" charset="0"/>
              </a:defRPr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49" name="Google Shape;49;p33"/>
          <p:cNvSpPr txBox="1">
            <a:spLocks noGrp="1"/>
          </p:cNvSpPr>
          <p:nvPr>
            <p:ph type="body" idx="2"/>
          </p:nvPr>
        </p:nvSpPr>
        <p:spPr>
          <a:xfrm>
            <a:off x="6140132" y="1447798"/>
            <a:ext cx="5806440" cy="4724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3810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>
                <a:latin typeface="Roboto" panose="020B0604020202020204" pitchFamily="2" charset="0"/>
              </a:defRPr>
            </a:lvl1pPr>
            <a:lvl2pPr marL="914400" lvl="1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4pPr>
            <a:lvl5pPr marL="2286000" lvl="4" indent="-381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  <a:defRPr sz="2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0" name="Google Shape;50;p33"/>
          <p:cNvSpPr txBox="1">
            <a:spLocks noGrp="1"/>
          </p:cNvSpPr>
          <p:nvPr>
            <p:ph type="body" idx="3"/>
          </p:nvPr>
        </p:nvSpPr>
        <p:spPr>
          <a:xfrm>
            <a:off x="242252" y="854075"/>
            <a:ext cx="11704320" cy="514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  <a:defRPr b="1">
                <a:latin typeface="Roboto" panose="020B0604020202020204" pitchFamily="2" charset="0"/>
              </a:defRPr>
            </a:lvl1pPr>
            <a:lvl2pPr marL="914400" lvl="1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sp>
        <p:nvSpPr>
          <p:cNvPr id="51" name="Google Shape;51;p33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" name="Google Shape;52;p33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3" name="Google Shape;53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">
  <p:cSld name="Title + sub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4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1">
                <a:latin typeface="Roboto" panose="020B0604020202020204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56" name="Google Shape;56;p34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7" name="Google Shape;57;p34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8" name="Google Shape;58;p3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+ sub">
  <p:cSld name="1_Title + sub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5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1" name="Google Shape;61;p35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2" name="Google Shape;62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35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1">
                <a:latin typeface="Roboto" panose="020B0604020202020204" pitchFamily="2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64" name="Google Shape;64;p35"/>
          <p:cNvSpPr txBox="1">
            <a:spLocks noGrp="1"/>
          </p:cNvSpPr>
          <p:nvPr>
            <p:ph type="body" idx="1"/>
          </p:nvPr>
        </p:nvSpPr>
        <p:spPr>
          <a:xfrm>
            <a:off x="242252" y="854075"/>
            <a:ext cx="11704320" cy="514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lvl="0" indent="-228600" algn="l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None/>
              <a:defRPr b="1">
                <a:latin typeface="Roboto" panose="020B0604020202020204" pitchFamily="2" charset="0"/>
              </a:defRPr>
            </a:lvl1pPr>
            <a:lvl2pPr marL="914400" lvl="1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6"/>
          <p:cNvSpPr txBox="1"/>
          <p:nvPr/>
        </p:nvSpPr>
        <p:spPr>
          <a:xfrm>
            <a:off x="242252" y="6493931"/>
            <a:ext cx="3923203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 dirty="0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NASA’s Applied Remote Sensing Training Program</a:t>
            </a:r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7" name="Google Shape;67;p36"/>
          <p:cNvSpPr txBox="1"/>
          <p:nvPr/>
        </p:nvSpPr>
        <p:spPr>
          <a:xfrm>
            <a:off x="10779744" y="6493931"/>
            <a:ext cx="689755" cy="276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dk1"/>
                </a:solidFill>
                <a:latin typeface="Roboto" panose="020B0604020202020204" pitchFamily="2" charset="0"/>
                <a:ea typeface="Century Gothic"/>
                <a:cs typeface="Century Gothic"/>
                <a:sym typeface="Century Gothic"/>
              </a:rPr>
              <a:t>‹#›</a:t>
            </a:fld>
            <a:endParaRPr sz="1000" b="0" i="0" u="none" strike="noStrike" cap="none" dirty="0">
              <a:solidFill>
                <a:schemeClr val="dk1"/>
              </a:solidFill>
              <a:latin typeface="Roboto" panose="020B0604020202020204" pitchFamily="2" charset="0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8" name="Google Shape;68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49778" y="6274114"/>
            <a:ext cx="496794" cy="4967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 txBox="1">
            <a:spLocks noGrp="1"/>
          </p:cNvSpPr>
          <p:nvPr>
            <p:ph type="title"/>
          </p:nvPr>
        </p:nvSpPr>
        <p:spPr>
          <a:xfrm>
            <a:off x="242252" y="274641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27"/>
          <p:cNvSpPr txBox="1">
            <a:spLocks noGrp="1"/>
          </p:cNvSpPr>
          <p:nvPr>
            <p:ph type="body" idx="1"/>
          </p:nvPr>
        </p:nvSpPr>
        <p:spPr>
          <a:xfrm>
            <a:off x="242252" y="1176843"/>
            <a:ext cx="11704320" cy="5439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>
            <a:lvl1pPr marL="457200" marR="0" lvl="0" indent="-38100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810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400050" algn="l" rtl="0"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3" r:id="rId3"/>
    <p:sldLayoutId id="2147483654" r:id="rId4"/>
    <p:sldLayoutId id="2147483655" r:id="rId5"/>
    <p:sldLayoutId id="2147483656" r:id="rId6"/>
    <p:sldLayoutId id="2147483657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masis MT Pro Medium" panose="020B0604020202020204" pitchFamily="18" charset="0"/>
          <a:ea typeface="Amasis MT Pro Medium" panose="020B0604020202020204" pitchFamily="18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masis MT Pro Medium" panose="020B0604020202020204" pitchFamily="18" charset="0"/>
          <a:ea typeface="Amasis MT Pro Medium" panose="020B0604020202020204" pitchFamily="18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rthdata.nasa.gov/learn/find-data/near-real-time/modis-nrt-global-flood-product" TargetMode="External"/><Relationship Id="rId2" Type="http://schemas.openxmlformats.org/officeDocument/2006/relationships/hyperlink" Target="https://www.earthdata.nasa.gov/learn/find-data/near-real-tim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www.earthdata.nasa.gov/learn/find-data/near-real-time/firms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firms.modaps.eosdis.nasa.gov/tutorials/qgis/" TargetMode="External"/><Relationship Id="rId2" Type="http://schemas.openxmlformats.org/officeDocument/2006/relationships/hyperlink" Target="https://firms.modaps.eosdis.nasa.gov/mapserver/wms-info/#firms-mapkey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urs.earthdata.nasa.gov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earthdata.nasa.gov/eosdis/daac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arthobservatory.nasa.gov/images/87111/a-clearer-view-of-fire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modis.gsfc.nasa.gov/data/dataprod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"/>
          <p:cNvSpPr txBox="1">
            <a:spLocks noGrp="1"/>
          </p:cNvSpPr>
          <p:nvPr>
            <p:ph type="ctrTitle"/>
          </p:nvPr>
        </p:nvSpPr>
        <p:spPr>
          <a:xfrm>
            <a:off x="2147546" y="4786061"/>
            <a:ext cx="11281475" cy="891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entury Gothic"/>
              <a:buNone/>
            </a:pPr>
            <a:r>
              <a:rPr lang="pt" dirty="0">
                <a:latin typeface="+mj-lt"/>
              </a:rPr>
              <a:t>Introdução Aplicações para MODIS (e VIIRS)</a:t>
            </a:r>
            <a:endParaRPr dirty="0">
              <a:latin typeface="+mj-lt"/>
            </a:endParaRPr>
          </a:p>
        </p:txBody>
      </p:sp>
      <p:sp>
        <p:nvSpPr>
          <p:cNvPr id="75" name="Google Shape;75;p1"/>
          <p:cNvSpPr txBox="1">
            <a:spLocks noGrp="1"/>
          </p:cNvSpPr>
          <p:nvPr>
            <p:ph type="body" idx="1"/>
          </p:nvPr>
        </p:nvSpPr>
        <p:spPr>
          <a:xfrm>
            <a:off x="2146770" y="5636267"/>
            <a:ext cx="8259973" cy="439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b" anchorCtr="0">
            <a:noAutofit/>
          </a:bodyPr>
          <a:lstStyle/>
          <a:p>
            <a:pPr marL="146278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None/>
            </a:pPr>
            <a:r>
              <a:rPr lang="pt" dirty="0"/>
              <a:t>Perry Oddo &lt;perry.oddo@nasa.gov</a:t>
            </a:r>
            <a:endParaRPr dirty="0"/>
          </a:p>
        </p:txBody>
      </p:sp>
      <p:sp>
        <p:nvSpPr>
          <p:cNvPr id="76" name="Google Shape;76;p1"/>
          <p:cNvSpPr txBox="1">
            <a:spLocks noGrp="1"/>
          </p:cNvSpPr>
          <p:nvPr>
            <p:ph type="body" idx="2"/>
          </p:nvPr>
        </p:nvSpPr>
        <p:spPr>
          <a:xfrm>
            <a:off x="2146770" y="6103264"/>
            <a:ext cx="9598611" cy="439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ctr" anchorCtr="0">
            <a:noAutofit/>
          </a:bodyPr>
          <a:lstStyle/>
          <a:p>
            <a:pPr marL="146278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None/>
            </a:pPr>
            <a:r>
              <a:rPr lang="pt" dirty="0"/>
              <a:t>15 de Novembro de 2022</a:t>
            </a:r>
          </a:p>
        </p:txBody>
      </p:sp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73B32D91-12A8-4F28-90B9-3870F459CF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5771" y="3723431"/>
            <a:ext cx="2823257" cy="664675"/>
          </a:xfrm>
          <a:prstGeom prst="rect">
            <a:avLst/>
          </a:prstGeo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39E5A4F0-12A9-4B10-A374-464942660A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57199" y="5026245"/>
            <a:ext cx="3015342" cy="150767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E48EC-AB0F-4C01-8B9B-ACE1309A3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" dirty="0"/>
              <a:t>NASA LANCE: dados e imagens quase em tempo real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467D48-7DCD-4F95-93BC-BDD0519EEA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pt" dirty="0"/>
              <a:t>Terra, atmosfera da NASA Capacidade quase em tempo real para EOS (LANCE): </a:t>
            </a:r>
            <a:br>
              <a:rPr lang="en-US" dirty="0"/>
            </a:br>
            <a:r>
              <a:rPr lang="pt" dirty="0">
                <a:hlinkClick r:id="rId2"/>
              </a:rPr>
              <a:t>https://www.earthdata.nasa.gov/learn/find-data/near-real-time</a:t>
            </a:r>
            <a:endParaRPr lang="en-US" dirty="0"/>
          </a:p>
          <a:p>
            <a:pPr marL="76200" indent="0">
              <a:buNone/>
            </a:pPr>
            <a:endParaRPr lang="en-US" dirty="0"/>
          </a:p>
          <a:p>
            <a:pPr marL="76200" indent="0">
              <a:buNone/>
            </a:pPr>
            <a:r>
              <a:rPr lang="pt" dirty="0"/>
              <a:t>Exemplo:</a:t>
            </a:r>
          </a:p>
          <a:p>
            <a:r>
              <a:rPr lang="pt" dirty="0"/>
              <a:t>NRT Global Flood Product: </a:t>
            </a:r>
            <a:br>
              <a:rPr lang="en-US" dirty="0"/>
            </a:br>
            <a:r>
              <a:rPr lang="pt" dirty="0">
                <a:hlinkClick r:id="rId3"/>
              </a:rPr>
              <a:t>https://www.earthdata.nasa.gov/learn/find-data/near-real-time/modis-nrt-global-flood-product</a:t>
            </a:r>
            <a:endParaRPr lang="en-US" dirty="0"/>
          </a:p>
          <a:p>
            <a:pPr lvl="1"/>
            <a:r>
              <a:rPr lang="pt" dirty="0">
                <a:latin typeface="+mn-lt"/>
              </a:rPr>
              <a:t>Mapa de águas superficiais de 250 m</a:t>
            </a:r>
          </a:p>
        </p:txBody>
      </p:sp>
      <p:pic>
        <p:nvPicPr>
          <p:cNvPr id="8" name="Picture 7" descr="A map of a city&#10;&#10;Description automatically generated with low confidence">
            <a:extLst>
              <a:ext uri="{FF2B5EF4-FFF2-40B4-BE49-F238E27FC236}">
                <a16:creationId xmlns:a16="http://schemas.microsoft.com/office/drawing/2014/main" id="{FD3FAB9D-6462-46CB-BD61-FEAED44692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6493" y="4579707"/>
            <a:ext cx="7211439" cy="200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7792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E48EC-AB0F-4C01-8B9B-ACE1309A3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" dirty="0"/>
              <a:t>NASA LANCE: dados e imagens quase em tempo real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467D48-7DCD-4F95-93BC-BDD0519EEA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251" y="1130283"/>
            <a:ext cx="11946573" cy="5041917"/>
          </a:xfrm>
        </p:spPr>
        <p:txBody>
          <a:bodyPr/>
          <a:lstStyle/>
          <a:p>
            <a:pPr marL="76200" indent="0">
              <a:buNone/>
            </a:pPr>
            <a:r>
              <a:rPr lang="pt" dirty="0"/>
              <a:t>Exemplo:</a:t>
            </a:r>
          </a:p>
          <a:p>
            <a:r>
              <a:rPr lang="pt" dirty="0"/>
              <a:t>Informações sobre incêndios para o Sistema de Gerenciamento de Recursos (FIRMS) </a:t>
            </a:r>
            <a:br>
              <a:rPr lang="en-US" dirty="0"/>
            </a:br>
            <a:r>
              <a:rPr lang="pt" dirty="0">
                <a:hlinkClick r:id="rId2"/>
              </a:rPr>
              <a:t>https://www.earthdata.nasa.gov/learn/find-data/near-real-time/firms</a:t>
            </a:r>
            <a:endParaRPr lang="en-US" dirty="0"/>
          </a:p>
          <a:p>
            <a:pPr lvl="1"/>
            <a:r>
              <a:rPr lang="pt" dirty="0">
                <a:latin typeface="+mn-lt"/>
              </a:rPr>
              <a:t>Incêndios ativos MODIS e VIIRS / hotspot térmico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375E09-A278-4349-B1C6-32C6187791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0735" y="3342585"/>
            <a:ext cx="7602970" cy="3326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3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78B4B41-FDD1-4F11-8D49-2AFCD67E0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52" y="2852701"/>
            <a:ext cx="11704320" cy="576299"/>
          </a:xfrm>
        </p:spPr>
        <p:txBody>
          <a:bodyPr/>
          <a:lstStyle/>
          <a:p>
            <a:pPr algn="ctr"/>
            <a:r>
              <a:rPr lang="pt" sz="4000" dirty="0"/>
              <a:t>Acesso e Análise MODIS/VIIRS: Exercícios</a:t>
            </a:r>
          </a:p>
        </p:txBody>
      </p:sp>
    </p:spTree>
    <p:extLst>
      <p:ext uri="{BB962C8B-B14F-4D97-AF65-F5344CB8AC3E}">
        <p14:creationId xmlns:p14="http://schemas.microsoft.com/office/powerpoint/2010/main" val="9160250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EE565-B969-423B-97E0-2824EA4CD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" dirty="0"/>
              <a:t>Exercício 1: Importar dados de incêndio do VIIRS para o QGIS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D3BBA-52AB-4945-8A0E-0AD71B45A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pt" dirty="0"/>
              <a:t>Primeiro, você precisará solicitar uma chave de mapa da web gratuita:</a:t>
            </a:r>
          </a:p>
          <a:p>
            <a:pPr marL="76200" indent="0">
              <a:buNone/>
            </a:pPr>
            <a:r>
              <a:rPr lang="pt" dirty="0">
                <a:hlinkClick r:id="rId2"/>
              </a:rPr>
              <a:t>https://firms.modaps.eosdis.nasa.gov/mapserver/wms-info/#firms-mapkey</a:t>
            </a:r>
            <a:endParaRPr lang="en-US" dirty="0"/>
          </a:p>
          <a:p>
            <a:pPr marL="76200" indent="0">
              <a:buNone/>
            </a:pPr>
            <a:endParaRPr lang="en-US" dirty="0"/>
          </a:p>
          <a:p>
            <a:pPr marL="76200" indent="0">
              <a:buNone/>
            </a:pPr>
            <a:r>
              <a:rPr lang="pt" dirty="0"/>
              <a:t>Em seguida, siga o tutorial no site da FIRMS:</a:t>
            </a:r>
          </a:p>
          <a:p>
            <a:pPr marL="76200" indent="0">
              <a:buNone/>
            </a:pPr>
            <a:r>
              <a:rPr lang="pt" dirty="0">
                <a:hlinkClick r:id="rId3"/>
              </a:rPr>
              <a:t>https://firms.modaps.eosdis.nasa.gov/</a:t>
            </a:r>
            <a:br>
              <a:rPr lang="pt" dirty="0">
                <a:hlinkClick r:id="rId3"/>
              </a:rPr>
            </a:br>
            <a:r>
              <a:rPr lang="pt" dirty="0">
                <a:hlinkClick r:id="rId3"/>
              </a:rPr>
              <a:t>tutorials/qgis/ </a:t>
            </a:r>
            <a:br>
              <a:rPr lang="en-US" dirty="0">
                <a:hlinkClick r:id="rId3"/>
              </a:rPr>
            </a:br>
            <a:r>
              <a:rPr lang="pt" dirty="0">
                <a:hlinkClick r:id="rId3"/>
              </a:rPr>
              <a:t>_</a:t>
            </a:r>
            <a:endParaRPr lang="en-US" dirty="0"/>
          </a:p>
          <a:p>
            <a:pPr marL="76200" indent="0">
              <a:buNone/>
            </a:pPr>
            <a:endParaRPr lang="en-US" dirty="0"/>
          </a:p>
          <a:p>
            <a:pPr marL="76200" indent="0">
              <a:buNone/>
            </a:pPr>
            <a:endParaRPr lang="en-US" dirty="0"/>
          </a:p>
          <a:p>
            <a:pPr marL="76200" indent="0">
              <a:buNone/>
            </a:pPr>
            <a:endParaRPr lang="en-US" dirty="0"/>
          </a:p>
          <a:p>
            <a:pPr marL="7620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D2098F-5168-4B86-B6BF-730E52C099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4956" y="2661920"/>
            <a:ext cx="5481616" cy="3670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740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EE565-B969-423B-97E0-2824EA4CD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" dirty="0"/>
              <a:t>Exercício 2: Acesse e analise MODIS NDVI com Python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D3BBA-52AB-4945-8A0E-0AD71B45A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spcAft>
                <a:spcPts val="600"/>
              </a:spcAft>
              <a:buNone/>
            </a:pPr>
            <a:r>
              <a:rPr lang="pt" dirty="0"/>
              <a:t>Usaremos uma ferramenta chamada </a:t>
            </a:r>
            <a:r>
              <a:rPr lang="pt" b="1" dirty="0" err="1"/>
              <a:t>Jupyter </a:t>
            </a:r>
            <a:r>
              <a:rPr lang="pt" b="1" dirty="0"/>
              <a:t>Notebooks </a:t>
            </a:r>
            <a:r>
              <a:rPr lang="pt" dirty="0"/>
              <a:t>para explorar interativamente os dados</a:t>
            </a:r>
          </a:p>
          <a:p>
            <a:pPr marL="76200" indent="0">
              <a:buNone/>
            </a:pPr>
            <a:r>
              <a:rPr lang="pt" dirty="0"/>
              <a:t>Você precisará se registrar para uma conta na </a:t>
            </a:r>
            <a:r>
              <a:rPr lang="pt"/>
              <a:t>Plataforma </a:t>
            </a:r>
            <a:r>
              <a:rPr lang="pt" b="1"/>
              <a:t>Earthdata </a:t>
            </a:r>
            <a:r>
              <a:rPr lang="pt" b="1" dirty="0" err="1"/>
              <a:t>da NASA: </a:t>
            </a:r>
            <a:r>
              <a:rPr lang="pt" dirty="0">
                <a:hlinkClick r:id="rId2"/>
              </a:rPr>
              <a:t>https://urs.earthdata.nasa.gov/</a:t>
            </a:r>
            <a:endParaRPr lang="en-US" dirty="0"/>
          </a:p>
          <a:p>
            <a:pPr marL="76200" indent="0">
              <a:buNone/>
            </a:pPr>
            <a:endParaRPr lang="en-US" dirty="0"/>
          </a:p>
        </p:txBody>
      </p:sp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CFBFE39E-D899-45F2-90F5-A7A985DF6EC7}"/>
              </a:ext>
            </a:extLst>
          </p:cNvPr>
          <p:cNvSpPr/>
          <p:nvPr/>
        </p:nvSpPr>
        <p:spPr>
          <a:xfrm rot="5400000">
            <a:off x="8399712" y="3246554"/>
            <a:ext cx="3001555" cy="3205344"/>
          </a:xfrm>
          <a:prstGeom prst="wedgeRectCallout">
            <a:avLst>
              <a:gd name="adj1" fmla="val 25711"/>
              <a:gd name="adj2" fmla="val 57759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71DB920-3687-46CE-B198-D2048700E3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759" y="3130776"/>
            <a:ext cx="6980649" cy="33184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8E0714-C65F-4B99-80D8-3D06205999FB}"/>
              </a:ext>
            </a:extLst>
          </p:cNvPr>
          <p:cNvSpPr txBox="1"/>
          <p:nvPr/>
        </p:nvSpPr>
        <p:spPr>
          <a:xfrm>
            <a:off x="8406678" y="3467930"/>
            <a:ext cx="3096484" cy="2693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pt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Earthdata</a:t>
            </a:r>
          </a:p>
          <a:p>
            <a:r>
              <a:rPr lang="pt" sz="2000" dirty="0">
                <a:latin typeface="Roboto Light" panose="02000000000000000000" pitchFamily="2" charset="0"/>
                <a:ea typeface="Roboto Light" panose="02000000000000000000" pitchFamily="2" charset="0"/>
              </a:rPr>
              <a:t>Sistema de gerenciamento para usuários que obtêm dados de ciências da Terra de qualquer um dos Centros de Arquivo Ativo Distribuído ( </a:t>
            </a:r>
            <a:r>
              <a:rPr lang="pt" sz="2000" dirty="0">
                <a:latin typeface="Roboto Light" panose="02000000000000000000" pitchFamily="2" charset="0"/>
                <a:ea typeface="Roboto Light" panose="02000000000000000000" pitchFamily="2" charset="0"/>
                <a:hlinkClick r:id="rId4"/>
              </a:rPr>
              <a:t>DAACs</a:t>
            </a:r>
            <a:r>
              <a:rPr lang="pt" sz="2000" dirty="0">
                <a:latin typeface="Roboto Light" panose="02000000000000000000" pitchFamily="2" charset="0"/>
                <a:ea typeface="Roboto Light" panose="02000000000000000000" pitchFamily="2" charset="0"/>
                <a:hlinkClick r:id="rId4"/>
              </a:rPr>
              <a:t> </a:t>
            </a:r>
            <a:r>
              <a:rPr lang="pt" sz="2000" dirty="0">
                <a:latin typeface="Roboto Light" panose="02000000000000000000" pitchFamily="2" charset="0"/>
                <a:ea typeface="Roboto Light" panose="02000000000000000000" pitchFamily="2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82182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"/>
          <p:cNvSpPr txBox="1">
            <a:spLocks noGrp="1"/>
          </p:cNvSpPr>
          <p:nvPr>
            <p:ph type="title"/>
          </p:nvPr>
        </p:nvSpPr>
        <p:spPr>
          <a:xfrm>
            <a:off x="242252" y="276992"/>
            <a:ext cx="11704320" cy="576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pt" sz="3000" b="0" dirty="0">
                <a:latin typeface="Roboto Black" panose="020B0604020202020204" pitchFamily="2" charset="0"/>
                <a:ea typeface="Roboto Black" panose="020B0604020202020204" pitchFamily="2" charset="0"/>
              </a:rPr>
              <a:t>Objetivos</a:t>
            </a:r>
            <a:endParaRPr sz="3000" b="0" dirty="0">
              <a:latin typeface="Roboto Black" panose="020B0604020202020204" pitchFamily="2" charset="0"/>
              <a:ea typeface="Roboto Black" panose="020B0604020202020204" pitchFamily="2" charset="0"/>
            </a:endParaRPr>
          </a:p>
        </p:txBody>
      </p:sp>
      <p:sp>
        <p:nvSpPr>
          <p:cNvPr id="82" name="Google Shape;82;p2"/>
          <p:cNvSpPr txBox="1">
            <a:spLocks noGrp="1"/>
          </p:cNvSpPr>
          <p:nvPr>
            <p:ph type="body" idx="1"/>
          </p:nvPr>
        </p:nvSpPr>
        <p:spPr>
          <a:xfrm>
            <a:off x="242252" y="1130283"/>
            <a:ext cx="11704320" cy="5041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0925" rIns="121875" bIns="60925" anchor="t" anchorCtr="0">
            <a:normAutofit/>
          </a:bodyPr>
          <a:lstStyle/>
          <a:p>
            <a:pPr marL="603478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pt" dirty="0"/>
              <a:t> </a:t>
            </a:r>
            <a:r>
              <a:rPr lang="pt" b="1" dirty="0"/>
              <a:t>Compreender </a:t>
            </a:r>
            <a:r>
              <a:rPr lang="pt" dirty="0"/>
              <a:t>as capacidades técnicas dos instrumentos MODIS (VIIRS)</a:t>
            </a:r>
          </a:p>
          <a:p>
            <a:pPr marL="603478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pt" dirty="0"/>
              <a:t> </a:t>
            </a:r>
            <a:r>
              <a:rPr lang="pt" b="1" dirty="0"/>
              <a:t>Explore </a:t>
            </a:r>
            <a:r>
              <a:rPr lang="pt" dirty="0"/>
              <a:t>algumas das aplicações comuns para dados MODIS</a:t>
            </a:r>
          </a:p>
          <a:p>
            <a:pPr marL="603478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pt" dirty="0"/>
              <a:t> </a:t>
            </a:r>
            <a:r>
              <a:rPr lang="pt" b="1" dirty="0"/>
              <a:t>Baixe </a:t>
            </a:r>
            <a:r>
              <a:rPr lang="pt" dirty="0"/>
              <a:t>alguns dados com script Python interativo</a:t>
            </a:r>
          </a:p>
          <a:p>
            <a:pPr marL="603478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pt" dirty="0"/>
              <a:t> </a:t>
            </a:r>
            <a:r>
              <a:rPr lang="pt" b="1" dirty="0"/>
              <a:t>Adapte </a:t>
            </a:r>
            <a:r>
              <a:rPr lang="pt" dirty="0"/>
              <a:t>o script para seus próprios aplicativos</a:t>
            </a:r>
          </a:p>
          <a:p>
            <a:pPr marL="146278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084583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B8A8C46-DA5D-4C97-96DE-845E743E9B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32735" y="1742664"/>
            <a:ext cx="1924050" cy="2371725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C32C01-DBCC-4EA9-95E3-8D5F3A3C37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spcAft>
                <a:spcPts val="1200"/>
              </a:spcAft>
              <a:buNone/>
            </a:pPr>
            <a:r>
              <a:rPr lang="en-US" b="1" u="sng" dirty="0"/>
              <a:t>Mod</a:t>
            </a:r>
            <a:r>
              <a:rPr lang="en-US" u="sng" dirty="0"/>
              <a:t>erate Resolution </a:t>
            </a:r>
            <a:r>
              <a:rPr lang="en-US" b="1" u="sng" dirty="0"/>
              <a:t>I</a:t>
            </a:r>
            <a:r>
              <a:rPr lang="en-US" u="sng" dirty="0"/>
              <a:t>maging </a:t>
            </a:r>
            <a:r>
              <a:rPr lang="en-US" b="1" u="sng" dirty="0"/>
              <a:t>S</a:t>
            </a:r>
            <a:r>
              <a:rPr lang="en-US" u="sng" dirty="0"/>
              <a:t>pectroradiometer</a:t>
            </a:r>
          </a:p>
          <a:p>
            <a:pPr>
              <a:spcAft>
                <a:spcPts val="1200"/>
              </a:spcAft>
            </a:pPr>
            <a:r>
              <a:rPr lang="pt" dirty="0"/>
              <a:t>Um dos principais instrumentos a bordo dos satélites </a:t>
            </a:r>
            <a:r>
              <a:rPr lang="pt" i="1" dirty="0">
                <a:solidFill>
                  <a:schemeClr val="accent6">
                    <a:lumMod val="75000"/>
                  </a:schemeClr>
                </a:solidFill>
              </a:rPr>
              <a:t>Terra </a:t>
            </a:r>
            <a:r>
              <a:rPr lang="pt" dirty="0"/>
              <a:t>e </a:t>
            </a:r>
            <a:r>
              <a:rPr lang="pt" b="1" i="1" dirty="0">
                <a:solidFill>
                  <a:srgbClr val="0070C0"/>
                </a:solidFill>
              </a:rPr>
              <a:t>Aqua</a:t>
            </a:r>
          </a:p>
          <a:p>
            <a:pPr>
              <a:spcAft>
                <a:spcPts val="1200"/>
              </a:spcAft>
            </a:pPr>
            <a:r>
              <a:rPr lang="pt" dirty="0"/>
              <a:t>Lançado em 1999/2002</a:t>
            </a:r>
          </a:p>
          <a:p>
            <a:pPr>
              <a:spcAft>
                <a:spcPts val="1200"/>
              </a:spcAft>
            </a:pPr>
            <a:r>
              <a:rPr lang="pt" dirty="0"/>
              <a:t>Tempo de revisita por satélite: </a:t>
            </a:r>
            <a:r>
              <a:rPr lang="pt" b="1" dirty="0"/>
              <a:t>1-2 dias</a:t>
            </a:r>
          </a:p>
          <a:p>
            <a:pPr lvl="1">
              <a:spcAft>
                <a:spcPts val="1200"/>
              </a:spcAft>
            </a:pPr>
            <a:r>
              <a:rPr lang="pt" b="1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Terra </a:t>
            </a:r>
            <a:r>
              <a:rPr lang="pt" dirty="0">
                <a:latin typeface="+mn-lt"/>
              </a:rPr>
              <a:t>= Norte </a:t>
            </a:r>
            <a:r>
              <a:rPr lang="pt" dirty="0">
                <a:latin typeface="+mn-lt"/>
                <a:sym typeface="Wingdings" panose="05000000000000000000" pitchFamily="2" charset="2"/>
              </a:rPr>
              <a:t> Sul pela manhã</a:t>
            </a:r>
          </a:p>
          <a:p>
            <a:pPr lvl="1">
              <a:spcAft>
                <a:spcPts val="1200"/>
              </a:spcAft>
            </a:pPr>
            <a:r>
              <a:rPr lang="pt" b="1" dirty="0">
                <a:solidFill>
                  <a:srgbClr val="0070C0"/>
                </a:solidFill>
                <a:latin typeface="+mn-lt"/>
                <a:sym typeface="Wingdings" panose="05000000000000000000" pitchFamily="2" charset="2"/>
              </a:rPr>
              <a:t>Aqua </a:t>
            </a:r>
            <a:r>
              <a:rPr lang="pt" dirty="0">
                <a:latin typeface="+mn-lt"/>
                <a:sym typeface="Wingdings" panose="05000000000000000000" pitchFamily="2" charset="2"/>
              </a:rPr>
              <a:t>= Sul  Norte à tarde</a:t>
            </a:r>
          </a:p>
          <a:p>
            <a:pPr>
              <a:spcAft>
                <a:spcPts val="1200"/>
              </a:spcAft>
            </a:pPr>
            <a:r>
              <a:rPr lang="pt" dirty="0">
                <a:latin typeface="+mn-lt"/>
                <a:sym typeface="Wingdings" panose="05000000000000000000" pitchFamily="2" charset="2"/>
              </a:rPr>
              <a:t>Adquire 36 bandas espectrais</a:t>
            </a:r>
          </a:p>
          <a:p>
            <a:pPr>
              <a:spcAft>
                <a:spcPts val="1200"/>
              </a:spcAft>
            </a:pPr>
            <a:r>
              <a:rPr lang="pt" dirty="0">
                <a:latin typeface="+mn-lt"/>
                <a:sym typeface="Wingdings" panose="05000000000000000000" pitchFamily="2" charset="2"/>
              </a:rPr>
              <a:t>Resolução espacial: 250-5.600 metros</a:t>
            </a:r>
            <a:endParaRPr lang="en-US" dirty="0">
              <a:latin typeface="+mn-lt"/>
            </a:endParaRPr>
          </a:p>
        </p:txBody>
      </p:sp>
      <p:sp>
        <p:nvSpPr>
          <p:cNvPr id="4" name="Google Shape;81;p2">
            <a:extLst>
              <a:ext uri="{FF2B5EF4-FFF2-40B4-BE49-F238E27FC236}">
                <a16:creationId xmlns:a16="http://schemas.microsoft.com/office/drawing/2014/main" id="{052E7023-A1B5-4591-9E55-CF74A5E1CE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2888" y="276225"/>
            <a:ext cx="11703050" cy="57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pt" sz="3000" b="0" dirty="0">
                <a:latin typeface="Roboto Black" panose="020B0604020202020204" pitchFamily="2" charset="0"/>
                <a:ea typeface="Roboto Black" panose="020B0604020202020204" pitchFamily="2" charset="0"/>
              </a:rPr>
              <a:t>O que é MODIS?</a:t>
            </a:r>
            <a:endParaRPr sz="3000" b="0" dirty="0">
              <a:latin typeface="Roboto Black" panose="020B0604020202020204" pitchFamily="2" charset="0"/>
              <a:ea typeface="Roboto Black" panose="020B0604020202020204" pitchFamily="2" charset="0"/>
            </a:endParaRPr>
          </a:p>
        </p:txBody>
      </p:sp>
      <p:pic>
        <p:nvPicPr>
          <p:cNvPr id="6" name="Picture 5" descr="A close-up of a microchip&#10;&#10;Description automatically generated with low confidence">
            <a:extLst>
              <a:ext uri="{FF2B5EF4-FFF2-40B4-BE49-F238E27FC236}">
                <a16:creationId xmlns:a16="http://schemas.microsoft.com/office/drawing/2014/main" id="{B5EA2909-EA32-4ED9-BC0C-D23032DB4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3881" y="4638675"/>
            <a:ext cx="2981325" cy="15335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030B52-59C0-4AA1-9017-A3E29994DB5D}"/>
              </a:ext>
            </a:extLst>
          </p:cNvPr>
          <p:cNvSpPr txBox="1"/>
          <p:nvPr/>
        </p:nvSpPr>
        <p:spPr>
          <a:xfrm>
            <a:off x="10255907" y="3993135"/>
            <a:ext cx="11103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" sz="1800" dirty="0">
                <a:solidFill>
                  <a:schemeClr val="accent6">
                    <a:lumMod val="75000"/>
                  </a:schemeClr>
                </a:solidFill>
                <a:latin typeface="Roboto" panose="020B0604020202020204" pitchFamily="2" charset="0"/>
                <a:ea typeface="Roboto" panose="020B0604020202020204" pitchFamily="2" charset="0"/>
              </a:rPr>
              <a:t>Terra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6198D22-B864-4B28-8B38-B978FA386045}"/>
              </a:ext>
            </a:extLst>
          </p:cNvPr>
          <p:cNvSpPr txBox="1"/>
          <p:nvPr/>
        </p:nvSpPr>
        <p:spPr>
          <a:xfrm>
            <a:off x="8205108" y="5976863"/>
            <a:ext cx="11103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" sz="1800" dirty="0">
                <a:solidFill>
                  <a:srgbClr val="0070C0"/>
                </a:solidFill>
                <a:latin typeface="Roboto" panose="020B0604020202020204" pitchFamily="2" charset="0"/>
                <a:ea typeface="Roboto" panose="020B0604020202020204" pitchFamily="2" charset="0"/>
              </a:rPr>
              <a:t>Aqua</a:t>
            </a:r>
          </a:p>
        </p:txBody>
      </p:sp>
    </p:spTree>
    <p:extLst>
      <p:ext uri="{BB962C8B-B14F-4D97-AF65-F5344CB8AC3E}">
        <p14:creationId xmlns:p14="http://schemas.microsoft.com/office/powerpoint/2010/main" val="2413593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C2A690B-0CE6-433D-AD4D-00F07C937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4393" y="2382066"/>
            <a:ext cx="4873890" cy="435428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C32C01-DBCC-4EA9-95E3-8D5F3A3C3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252" y="1130283"/>
            <a:ext cx="9795828" cy="5041917"/>
          </a:xfrm>
        </p:spPr>
        <p:txBody>
          <a:bodyPr>
            <a:normAutofit lnSpcReduction="10000"/>
          </a:bodyPr>
          <a:lstStyle/>
          <a:p>
            <a:pPr marL="76200" indent="0">
              <a:spcAft>
                <a:spcPts val="1200"/>
              </a:spcAft>
              <a:buNone/>
            </a:pPr>
            <a:r>
              <a:rPr lang="en-US" b="1" u="sng" dirty="0"/>
              <a:t>V</a:t>
            </a:r>
            <a:r>
              <a:rPr lang="en-US" u="sng" dirty="0"/>
              <a:t>isible </a:t>
            </a:r>
            <a:r>
              <a:rPr lang="en-US" b="1" u="sng" dirty="0"/>
              <a:t>I</a:t>
            </a:r>
            <a:r>
              <a:rPr lang="en-US" u="sng" dirty="0"/>
              <a:t>nfrared </a:t>
            </a:r>
            <a:r>
              <a:rPr lang="en-US" b="1" u="sng" dirty="0"/>
              <a:t>I</a:t>
            </a:r>
            <a:r>
              <a:rPr lang="en-US" u="sng" dirty="0"/>
              <a:t>maging </a:t>
            </a:r>
            <a:r>
              <a:rPr lang="en-US" b="1" u="sng" dirty="0"/>
              <a:t>R</a:t>
            </a:r>
            <a:r>
              <a:rPr lang="en-US" u="sng" dirty="0"/>
              <a:t>adiometer </a:t>
            </a:r>
            <a:r>
              <a:rPr lang="en-US" b="1" u="sng" dirty="0"/>
              <a:t>S</a:t>
            </a:r>
            <a:r>
              <a:rPr lang="en-US" u="sng" dirty="0"/>
              <a:t>uite</a:t>
            </a:r>
          </a:p>
          <a:p>
            <a:pPr>
              <a:spcAft>
                <a:spcPts val="1200"/>
              </a:spcAft>
            </a:pPr>
            <a:r>
              <a:rPr lang="pt" dirty="0"/>
              <a:t>Um dos principais instrumentos a bordo</a:t>
            </a:r>
            <a:r>
              <a:rPr lang="pt" i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pt" dirty="0">
                <a:solidFill>
                  <a:schemeClr val="tx1"/>
                </a:solidFill>
              </a:rPr>
              <a:t>Suomi NPP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pt" dirty="0">
                <a:solidFill>
                  <a:schemeClr val="tx1"/>
                </a:solidFill>
              </a:rPr>
              <a:t>e satélite meteorológico NOAA-20</a:t>
            </a:r>
          </a:p>
          <a:p>
            <a:pPr>
              <a:spcAft>
                <a:spcPts val="1200"/>
              </a:spcAft>
            </a:pPr>
            <a:r>
              <a:rPr lang="pt" dirty="0">
                <a:solidFill>
                  <a:schemeClr val="tx1"/>
                </a:solidFill>
              </a:rPr>
              <a:t>Lançado em 2011</a:t>
            </a:r>
          </a:p>
          <a:p>
            <a:pPr>
              <a:spcAft>
                <a:spcPts val="1200"/>
              </a:spcAft>
            </a:pPr>
            <a:r>
              <a:rPr lang="pt" dirty="0"/>
              <a:t>Radiômetro de resolução moderada de </a:t>
            </a:r>
            <a:br>
              <a:rPr lang="pt" dirty="0"/>
            </a:br>
            <a:r>
              <a:rPr lang="pt" dirty="0"/>
              <a:t>segunda geração</a:t>
            </a:r>
          </a:p>
          <a:p>
            <a:pPr lvl="1">
              <a:spcAft>
                <a:spcPts val="1200"/>
              </a:spcAft>
            </a:pPr>
            <a:r>
              <a:rPr lang="pt" dirty="0">
                <a:latin typeface="+mn-lt"/>
                <a:sym typeface="Wingdings" panose="05000000000000000000" pitchFamily="2" charset="2"/>
              </a:rPr>
              <a:t>Continua registro MODIS</a:t>
            </a:r>
          </a:p>
          <a:p>
            <a:pPr>
              <a:spcAft>
                <a:spcPts val="1200"/>
              </a:spcAft>
            </a:pPr>
            <a:r>
              <a:rPr lang="pt" dirty="0">
                <a:latin typeface="+mn-lt"/>
                <a:sym typeface="Wingdings" panose="05000000000000000000" pitchFamily="2" charset="2"/>
              </a:rPr>
              <a:t>Menos bandas (22), mas melhora a resolução:</a:t>
            </a:r>
            <a:br>
              <a:rPr lang="en-US" dirty="0">
                <a:latin typeface="+mn-lt"/>
                <a:sym typeface="Wingdings" panose="05000000000000000000" pitchFamily="2" charset="2"/>
              </a:rPr>
            </a:br>
            <a:r>
              <a:rPr lang="pt" dirty="0">
                <a:latin typeface="+mn-lt"/>
                <a:sym typeface="Wingdings" panose="05000000000000000000" pitchFamily="2" charset="2"/>
              </a:rPr>
              <a:t> </a:t>
            </a:r>
            <a:r>
              <a:rPr lang="pt" dirty="0">
                <a:latin typeface="+mn-lt"/>
                <a:sym typeface="Wingdings" panose="05000000000000000000" pitchFamily="2" charset="2"/>
                <a:hlinkClick r:id="rId3"/>
              </a:rPr>
              <a:t>“Uma visão mais clara do fogo” </a:t>
            </a:r>
            <a:br>
              <a:rPr lang="en-US" dirty="0">
                <a:latin typeface="+mn-lt"/>
                <a:sym typeface="Wingdings" panose="05000000000000000000" pitchFamily="2" charset="2"/>
              </a:rPr>
            </a:br>
            <a:r>
              <a:rPr lang="pt" dirty="0">
                <a:latin typeface="+mn-lt"/>
                <a:sym typeface="Wingdings" panose="05000000000000000000" pitchFamily="2" charset="2"/>
              </a:rPr>
              <a:t>- </a:t>
            </a:r>
            <a:r>
              <a:rPr lang="pt" sz="1800" dirty="0"/>
              <a:t>8 de Dezembro de 2015</a:t>
            </a:r>
            <a:endParaRPr lang="en-US" sz="1800" dirty="0">
              <a:latin typeface="+mn-lt"/>
              <a:sym typeface="Wingdings" panose="05000000000000000000" pitchFamily="2" charset="2"/>
            </a:endParaRPr>
          </a:p>
        </p:txBody>
      </p:sp>
      <p:sp>
        <p:nvSpPr>
          <p:cNvPr id="4" name="Google Shape;81;p2">
            <a:extLst>
              <a:ext uri="{FF2B5EF4-FFF2-40B4-BE49-F238E27FC236}">
                <a16:creationId xmlns:a16="http://schemas.microsoft.com/office/drawing/2014/main" id="{052E7023-A1B5-4591-9E55-CF74A5E1CE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2888" y="276225"/>
            <a:ext cx="11703050" cy="577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875" tIns="60925" rIns="121875" bIns="609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</a:pPr>
            <a:r>
              <a:rPr lang="pt" sz="3000" b="0" dirty="0">
                <a:latin typeface="Roboto Black" panose="020B0604020202020204" pitchFamily="2" charset="0"/>
                <a:ea typeface="Roboto Black" panose="020B0604020202020204" pitchFamily="2" charset="0"/>
              </a:rPr>
              <a:t>O que é o VIIRS?</a:t>
            </a:r>
            <a:endParaRPr sz="3000" b="0" dirty="0">
              <a:latin typeface="Roboto Black" panose="020B0604020202020204" pitchFamily="2" charset="0"/>
              <a:ea typeface="Roboto Black" panose="020B060402020202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25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map of a city&#10;&#10;Description automatically generated with low confidence">
            <a:extLst>
              <a:ext uri="{FF2B5EF4-FFF2-40B4-BE49-F238E27FC236}">
                <a16:creationId xmlns:a16="http://schemas.microsoft.com/office/drawing/2014/main" id="{2F392D6D-00F2-42DC-ABAF-D760E5A4C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1783" y="984094"/>
            <a:ext cx="9405258" cy="4914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A24F44-F9BF-4696-A5E5-85E15126C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" dirty="0"/>
              <a:t>MODIS vs. VIIRS: Bandas Espectrais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A839AE-1947-403C-B8F1-93F21AF1D693}"/>
              </a:ext>
            </a:extLst>
          </p:cNvPr>
          <p:cNvSpPr txBox="1"/>
          <p:nvPr/>
        </p:nvSpPr>
        <p:spPr>
          <a:xfrm>
            <a:off x="5396593" y="6029146"/>
            <a:ext cx="61341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" dirty="0">
                <a:latin typeface="Roboto Light" panose="02000000000000000000" pitchFamily="2" charset="0"/>
                <a:ea typeface="Roboto Light" panose="02000000000000000000" pitchFamily="2" charset="0"/>
              </a:rPr>
              <a:t>Fonte:</a:t>
            </a:r>
          </a:p>
          <a:p>
            <a:r>
              <a:rPr lang="pt" dirty="0">
                <a:latin typeface="Roboto Light" panose="02000000000000000000" pitchFamily="2" charset="0"/>
                <a:ea typeface="Roboto Light" panose="02000000000000000000" pitchFamily="2" charset="0"/>
              </a:rPr>
              <a:t>https://wildfiretoday.com/2013/11/14/better-satellite-imagery-enables-improved-wildfire-mapping-and-growth-predictions/</a:t>
            </a:r>
          </a:p>
        </p:txBody>
      </p:sp>
    </p:spTree>
    <p:extLst>
      <p:ext uri="{BB962C8B-B14F-4D97-AF65-F5344CB8AC3E}">
        <p14:creationId xmlns:p14="http://schemas.microsoft.com/office/powerpoint/2010/main" val="2910323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B8E17-039C-4C59-B5BD-AC0080064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" dirty="0"/>
              <a:t>Quais produtos estão disponíveis?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9CD5A7-5C40-4AAD-82CE-AF34E7F1B6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" dirty="0"/>
              <a:t>A tabela de produtos MODIS mostra os produtos disponíveis para diferentes áreas de aplicação: </a:t>
            </a:r>
            <a:r>
              <a:rPr lang="pt" dirty="0">
                <a:hlinkClick r:id="rId2"/>
              </a:rPr>
              <a:t>https://modis.gsfc.nasa.gov/data/dataprod/</a:t>
            </a:r>
            <a:endParaRPr lang="en-US" dirty="0"/>
          </a:p>
          <a:p>
            <a:pPr marL="76200" indent="0">
              <a:buNone/>
            </a:pPr>
            <a:endParaRPr lang="en-US" dirty="0"/>
          </a:p>
          <a:p>
            <a:pPr marL="7620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DB915A-3A7F-4616-B1B2-EF1003B0D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9428" y="2135363"/>
            <a:ext cx="8063139" cy="434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496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278E2-4646-4FD9-B802-4DE9B944D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" dirty="0"/>
              <a:t>Explorando os dados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C3BDEF-668E-4439-941B-81C97A0E63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pt" dirty="0"/>
              <a:t> Dados de exemplo: </a:t>
            </a:r>
            <a:r>
              <a:rPr lang="pt" b="1" dirty="0">
                <a:solidFill>
                  <a:srgbClr val="C00000"/>
                </a:solidFill>
              </a:rPr>
              <a:t>Anomalias Térmicas/Incêndio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B37943-5D8F-4D9A-A5BA-15368AA19F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71494"/>
          <a:stretch/>
        </p:blipFill>
        <p:spPr>
          <a:xfrm>
            <a:off x="242252" y="1674570"/>
            <a:ext cx="11220450" cy="15476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574D05-813D-497C-8ABF-4740B4D981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314" y="3073174"/>
            <a:ext cx="10982325" cy="3248025"/>
          </a:xfrm>
          <a:prstGeom prst="rect">
            <a:avLst/>
          </a:prstGeom>
        </p:spPr>
      </p:pic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F637079-6421-449F-AC26-1525482A5708}"/>
              </a:ext>
            </a:extLst>
          </p:cNvPr>
          <p:cNvSpPr/>
          <p:nvPr/>
        </p:nvSpPr>
        <p:spPr>
          <a:xfrm>
            <a:off x="500743" y="4996543"/>
            <a:ext cx="4855028" cy="413657"/>
          </a:xfrm>
          <a:prstGeom prst="roundRect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956071E-0C3C-446D-BA76-621AB8C1A6AC}"/>
              </a:ext>
            </a:extLst>
          </p:cNvPr>
          <p:cNvSpPr/>
          <p:nvPr/>
        </p:nvSpPr>
        <p:spPr>
          <a:xfrm>
            <a:off x="8001000" y="4996543"/>
            <a:ext cx="1577590" cy="413657"/>
          </a:xfrm>
          <a:prstGeom prst="roundRect">
            <a:avLst/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818A6AB-9191-4FA1-B499-D9591142B2B6}"/>
              </a:ext>
            </a:extLst>
          </p:cNvPr>
          <p:cNvCxnSpPr>
            <a:cxnSpLocks/>
            <a:stCxn id="9" idx="0"/>
            <a:endCxn id="13" idx="2"/>
          </p:cNvCxnSpPr>
          <p:nvPr/>
        </p:nvCxnSpPr>
        <p:spPr>
          <a:xfrm flipV="1">
            <a:off x="2928257" y="3990516"/>
            <a:ext cx="644401" cy="1006027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9DF7DC8-3D12-4F66-8761-F598D0B346E0}"/>
              </a:ext>
            </a:extLst>
          </p:cNvPr>
          <p:cNvSpPr txBox="1"/>
          <p:nvPr/>
        </p:nvSpPr>
        <p:spPr>
          <a:xfrm>
            <a:off x="2359024" y="3559629"/>
            <a:ext cx="242726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" sz="2200" b="1" dirty="0">
                <a:solidFill>
                  <a:srgbClr val="00B05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Nome completo do produto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192761-E9E7-4DC0-AA00-00AD732615B8}"/>
              </a:ext>
            </a:extLst>
          </p:cNvPr>
          <p:cNvSpPr txBox="1"/>
          <p:nvPr/>
        </p:nvSpPr>
        <p:spPr>
          <a:xfrm>
            <a:off x="6278819" y="3559629"/>
            <a:ext cx="1595309" cy="43088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pt" sz="2200" b="1" dirty="0">
                <a:solidFill>
                  <a:srgbClr val="7030A0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Nome curto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622EA67-30E8-4283-8D27-F9359AC8C7D1}"/>
              </a:ext>
            </a:extLst>
          </p:cNvPr>
          <p:cNvCxnSpPr>
            <a:cxnSpLocks/>
            <a:endCxn id="15" idx="2"/>
          </p:cNvCxnSpPr>
          <p:nvPr/>
        </p:nvCxnSpPr>
        <p:spPr>
          <a:xfrm flipH="1" flipV="1">
            <a:off x="7076474" y="3990516"/>
            <a:ext cx="916718" cy="1192916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0935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69B8B-EFBE-4A92-B07B-07FA3DB5F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" dirty="0"/>
              <a:t>Visualizando os dados</a:t>
            </a:r>
          </a:p>
        </p:txBody>
      </p:sp>
      <p:pic>
        <p:nvPicPr>
          <p:cNvPr id="3" name="2021_wildfire_intensity_1080p30">
            <a:hlinkClick r:id="" action="ppaction://media"/>
            <a:extLst>
              <a:ext uri="{FF2B5EF4-FFF2-40B4-BE49-F238E27FC236}">
                <a16:creationId xmlns:a16="http://schemas.microsoft.com/office/drawing/2014/main" id="{FFF3B5B5-65C4-41E9-B3B2-047244D670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68823" y="1046613"/>
            <a:ext cx="9260631" cy="5209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270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69B8B-EFBE-4A92-B07B-07FA3DB5F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2252" y="358272"/>
            <a:ext cx="11704320" cy="576299"/>
          </a:xfrm>
        </p:spPr>
        <p:txBody>
          <a:bodyPr/>
          <a:lstStyle/>
          <a:p>
            <a:r>
              <a:rPr lang="en-US" dirty="0"/>
              <a:t>Near Real-Time (NRT) Capabilities </a:t>
            </a:r>
            <a:br>
              <a:rPr lang="en-US" dirty="0"/>
            </a:br>
            <a:r>
              <a:rPr lang="pt" dirty="0"/>
              <a:t>Recursos quase em tempo real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8D49C0-6F4C-4EBC-9B42-FDCA204344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" dirty="0"/>
              <a:t>Em latitudes médias, o MODIS/VIIRS pode fazer imagens da superfície da Terra </a:t>
            </a:r>
            <a:r>
              <a:rPr lang="pt" b="1" dirty="0"/>
              <a:t>duas vezes ao dia</a:t>
            </a:r>
            <a:endParaRPr lang="en-US" dirty="0"/>
          </a:p>
          <a:p>
            <a:r>
              <a:rPr lang="pt" dirty="0"/>
              <a:t>Isso torna esses sensores adequados para aplicações NRT: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9A9504-91C4-40B3-8DFA-E6E69BBC7854}"/>
              </a:ext>
            </a:extLst>
          </p:cNvPr>
          <p:cNvSpPr txBox="1"/>
          <p:nvPr/>
        </p:nvSpPr>
        <p:spPr>
          <a:xfrm>
            <a:off x="1228003" y="2896173"/>
            <a:ext cx="9732818" cy="31700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76200" indent="0">
              <a:buNone/>
            </a:pPr>
            <a:r>
              <a:rPr lang="pt" sz="4000" b="1" dirty="0">
                <a:latin typeface="Georgia" panose="02040502050405020303" pitchFamily="18" charset="0"/>
              </a:rPr>
              <a:t>quase em tempo real</a:t>
            </a:r>
          </a:p>
          <a:p>
            <a:pPr marL="76200" indent="0">
              <a:spcAft>
                <a:spcPts val="1200"/>
              </a:spcAft>
              <a:buNone/>
            </a:pPr>
            <a:r>
              <a:rPr lang="pt" sz="2500" i="1" dirty="0">
                <a:latin typeface="Georgia" panose="02040502050405020303" pitchFamily="18" charset="0"/>
              </a:rPr>
              <a:t>adj</a:t>
            </a:r>
          </a:p>
          <a:p>
            <a:pPr marL="76200" indent="0">
              <a:buNone/>
            </a:pPr>
            <a:r>
              <a:rPr lang="pt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“Produtos de dados são gerados e especialmente úteis para usuários cujo principal interesse é a baixa latência para disponibilidade de dados. Enquanto os produtos de dados padrão estão disponíveis dentro de alguns dias de observação, os produtos de dados NRT geralmente estão disponíveis dentro de 3 horas de observação”</a:t>
            </a:r>
          </a:p>
        </p:txBody>
      </p:sp>
    </p:spTree>
    <p:extLst>
      <p:ext uri="{BB962C8B-B14F-4D97-AF65-F5344CB8AC3E}">
        <p14:creationId xmlns:p14="http://schemas.microsoft.com/office/powerpoint/2010/main" val="3098892762"/>
      </p:ext>
    </p:extLst>
  </p:cSld>
  <p:clrMapOvr>
    <a:masterClrMapping/>
  </p:clrMapOvr>
</p:sld>
</file>

<file path=ppt/theme/theme1.xml><?xml version="1.0" encoding="utf-8"?>
<a:theme xmlns:a="http://schemas.openxmlformats.org/drawingml/2006/main" name="ARSET">
  <a:themeElements>
    <a:clrScheme name="CB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E4168"/>
      </a:accent1>
      <a:accent2>
        <a:srgbClr val="964034"/>
      </a:accent2>
      <a:accent3>
        <a:srgbClr val="9298A8"/>
      </a:accent3>
      <a:accent4>
        <a:srgbClr val="E97845"/>
      </a:accent4>
      <a:accent5>
        <a:srgbClr val="379CC3"/>
      </a:accent5>
      <a:accent6>
        <a:srgbClr val="2E8651"/>
      </a:accent6>
      <a:hlink>
        <a:srgbClr val="379CC3"/>
      </a:hlink>
      <a:folHlink>
        <a:srgbClr val="954F72"/>
      </a:folHlink>
    </a:clrScheme>
    <a:fontScheme name="Custom 1">
      <a:majorFont>
        <a:latin typeface="Roboto Black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659</Words>
  <Application>Microsoft Office PowerPoint</Application>
  <PresentationFormat>Custom</PresentationFormat>
  <Paragraphs>72</Paragraphs>
  <Slides>14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Roboto Light</vt:lpstr>
      <vt:lpstr>Amasis MT Pro Medium</vt:lpstr>
      <vt:lpstr>Georgia</vt:lpstr>
      <vt:lpstr>Century Gothic</vt:lpstr>
      <vt:lpstr>Calibri</vt:lpstr>
      <vt:lpstr>Roboto</vt:lpstr>
      <vt:lpstr>Arial</vt:lpstr>
      <vt:lpstr>Times New Roman</vt:lpstr>
      <vt:lpstr>Roboto Black</vt:lpstr>
      <vt:lpstr>ARSET</vt:lpstr>
      <vt:lpstr>Introdução Aplicações para MODIS (e VIIRS)</vt:lpstr>
      <vt:lpstr>Objetivos</vt:lpstr>
      <vt:lpstr>O que é MODIS?</vt:lpstr>
      <vt:lpstr>O que é o VIIRS?</vt:lpstr>
      <vt:lpstr>MODIS vs. VIIRS: Bandas Espectrais</vt:lpstr>
      <vt:lpstr>Quais produtos estão disponíveis?</vt:lpstr>
      <vt:lpstr>Explorando os dados</vt:lpstr>
      <vt:lpstr>Visualizando os dados</vt:lpstr>
      <vt:lpstr>Near Real-Time (NRT) Capabilities  Recursos quase em tempo real</vt:lpstr>
      <vt:lpstr>NASA LANCE: dados e imagens quase em tempo real</vt:lpstr>
      <vt:lpstr>NASA LANCE: dados e imagens quase em tempo real</vt:lpstr>
      <vt:lpstr>Acesso e Análise MODIS/VIIRS: Exercícios</vt:lpstr>
      <vt:lpstr>Exercício 1: Importar dados de incêndio do VIIRS para o QGIS</vt:lpstr>
      <vt:lpstr>Exercício 2: Acesse e analise MODIS NDVI com Python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Access &amp; Analysis of MODIS NDVI Over the Sao Francisco Verdadeiro Watershed</dc:title>
  <dc:creator>Elizabeth Hook</dc:creator>
  <cp:lastModifiedBy>Oddo, Perry C (GSFC-617.0)[SCIENCE SYSTEMS AND APPLICATIONS INC]</cp:lastModifiedBy>
  <cp:revision>26</cp:revision>
  <dcterms:created xsi:type="dcterms:W3CDTF">2016-01-25T16:50:10Z</dcterms:created>
  <dcterms:modified xsi:type="dcterms:W3CDTF">2022-11-15T06:25:12Z</dcterms:modified>
</cp:coreProperties>
</file>